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6" r:id="rId3"/>
    <p:sldId id="376" r:id="rId4"/>
    <p:sldId id="377" r:id="rId5"/>
    <p:sldId id="380" r:id="rId6"/>
    <p:sldId id="381" r:id="rId7"/>
    <p:sldId id="382" r:id="rId8"/>
    <p:sldId id="379" r:id="rId9"/>
    <p:sldId id="385" r:id="rId10"/>
    <p:sldId id="38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99"/>
    <a:srgbClr val="99FFCC"/>
    <a:srgbClr val="99CCFF"/>
    <a:srgbClr val="FFCCCC"/>
    <a:srgbClr val="CCFFCC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29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55EB3E-3624-4A5D-876A-74669126042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6045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7717C6-0A8A-4422-961D-8679FB316A4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0787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5F55B592-0297-4305-B10D-E75BBB4FD3C0}" type="slidenum">
              <a:rPr lang="de-DE" altLang="de-DE" sz="1200"/>
              <a:pPr eaLnBrk="1" hangingPunct="1"/>
              <a:t>1</a:t>
            </a:fld>
            <a:endParaRPr lang="de-DE" altLang="de-DE" sz="1200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FC768CA4-4BF4-4995-BD1D-43A4BC8181D9}" type="slidenum">
              <a:rPr lang="de-DE" altLang="de-DE" sz="1200"/>
              <a:pPr eaLnBrk="1" hangingPunct="1"/>
              <a:t>10</a:t>
            </a:fld>
            <a:endParaRPr lang="de-DE" altLang="de-DE" sz="1200"/>
          </a:p>
        </p:txBody>
      </p:sp>
      <p:sp>
        <p:nvSpPr>
          <p:cNvPr id="3471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E89B5AC6-D83D-47D0-9D8A-D13E0765F820}" type="slidenum">
              <a:rPr lang="de-DE" altLang="de-DE" sz="1200"/>
              <a:pPr eaLnBrk="1" hangingPunct="1"/>
              <a:t>2</a:t>
            </a:fld>
            <a:endParaRPr lang="de-DE" altLang="de-DE" sz="1200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04479466-CD09-44B0-AB63-7C1FF19A91EE}" type="slidenum">
              <a:rPr lang="de-DE" altLang="de-DE" sz="1200"/>
              <a:pPr eaLnBrk="1" hangingPunct="1"/>
              <a:t>3</a:t>
            </a:fld>
            <a:endParaRPr lang="de-DE" altLang="de-DE" sz="1200"/>
          </a:p>
        </p:txBody>
      </p:sp>
      <p:sp>
        <p:nvSpPr>
          <p:cNvPr id="32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79E3E7A2-57B0-4B97-96EA-3C1C23C7A9DA}" type="slidenum">
              <a:rPr lang="de-DE" altLang="de-DE" sz="1200"/>
              <a:pPr eaLnBrk="1" hangingPunct="1"/>
              <a:t>4</a:t>
            </a:fld>
            <a:endParaRPr lang="de-DE" altLang="de-DE" sz="1200"/>
          </a:p>
        </p:txBody>
      </p:sp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10248B2A-39F9-4063-B82B-F69444ED95FC}" type="slidenum">
              <a:rPr lang="de-DE" altLang="de-DE" sz="1200"/>
              <a:pPr eaLnBrk="1" hangingPunct="1"/>
              <a:t>5</a:t>
            </a:fld>
            <a:endParaRPr lang="de-DE" altLang="de-DE" sz="1200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B97F114A-E947-40A1-A744-986F23182F90}" type="slidenum">
              <a:rPr lang="de-DE" altLang="de-DE" sz="1200"/>
              <a:pPr eaLnBrk="1" hangingPunct="1"/>
              <a:t>6</a:t>
            </a:fld>
            <a:endParaRPr lang="de-DE" altLang="de-DE" sz="1200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13B2DC62-8B59-44F3-B946-CB8F4CB23D33}" type="slidenum">
              <a:rPr lang="de-DE" altLang="de-DE" sz="1200"/>
              <a:pPr eaLnBrk="1" hangingPunct="1"/>
              <a:t>7</a:t>
            </a:fld>
            <a:endParaRPr lang="de-DE" altLang="de-DE" sz="1200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F5846695-92DD-4A34-BB67-6AC6632CE519}" type="slidenum">
              <a:rPr lang="de-DE" altLang="de-DE" sz="1200"/>
              <a:pPr eaLnBrk="1" hangingPunct="1"/>
              <a:t>8</a:t>
            </a:fld>
            <a:endParaRPr lang="de-DE" altLang="de-DE" sz="1200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eaLnBrk="1" hangingPunct="1"/>
            <a:fld id="{EBD3A053-9532-45FC-BFC3-72D8C916FF13}" type="slidenum">
              <a:rPr lang="de-DE" altLang="de-DE" sz="1200"/>
              <a:pPr eaLnBrk="1" hangingPunct="1"/>
              <a:t>9</a:t>
            </a:fld>
            <a:endParaRPr lang="de-DE" altLang="de-DE" sz="1200"/>
          </a:p>
        </p:txBody>
      </p:sp>
      <p:sp>
        <p:nvSpPr>
          <p:cNvPr id="345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de-DE" smtClean="0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76200" y="914400"/>
            <a:ext cx="9067800" cy="1128713"/>
            <a:chOff x="48" y="1488"/>
            <a:chExt cx="5712" cy="711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 flipV="1">
              <a:off x="284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  <p:pic>
          <p:nvPicPr>
            <p:cNvPr id="6" name="Picture 17" descr="kafka_klein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1488"/>
              <a:ext cx="504" cy="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556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533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de-DE" noProof="0" smtClean="0"/>
              <a:t>Click to edit Master subtitle style</a:t>
            </a: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2E8F5D3-3DD0-40EC-BAC7-AE8F15CDF8B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128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460A0-88DD-4819-ACE5-A61BECE1FFF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791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4050" y="304800"/>
            <a:ext cx="1951038" cy="58277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50938" y="304800"/>
            <a:ext cx="5700712" cy="58277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0E797-2456-48A7-813F-CF9361A3A56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670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ED865-9178-4D5F-85C2-5689A98929C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071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26984-6856-45A7-B42D-BAA7E0E3D1C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860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7F353-3811-4957-9418-1F122320DD2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251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F6657-3CF6-41F5-B49F-6C2D7343D54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5578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7C0C0-646F-41F1-8DC6-937182AD4FD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5008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3CF9AE-B467-4AE6-A27E-3D4C700F886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125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3C425-9E6D-4EA3-BC31-8EE702BDF4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371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10468-1D27-4D6C-8660-140259C5076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649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3048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ahoma" charset="0"/>
                <a:ea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810619-B3D5-49F1-A4B8-3D2108EEE8DB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1031" name="Group 15"/>
          <p:cNvGrpSpPr>
            <a:grpSpLocks/>
          </p:cNvGrpSpPr>
          <p:nvPr/>
        </p:nvGrpSpPr>
        <p:grpSpPr bwMode="auto">
          <a:xfrm>
            <a:off x="114300" y="381000"/>
            <a:ext cx="8264525" cy="1128713"/>
            <a:chOff x="72" y="240"/>
            <a:chExt cx="5206" cy="711"/>
          </a:xfrm>
        </p:grpSpPr>
        <p:sp>
          <p:nvSpPr>
            <p:cNvPr id="64519" name="Rectangle 7"/>
            <p:cNvSpPr>
              <a:spLocks noChangeArrowheads="1"/>
            </p:cNvSpPr>
            <p:nvPr/>
          </p:nvSpPr>
          <p:spPr bwMode="gray">
            <a:xfrm>
              <a:off x="624" y="288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de-DE">
                <a:latin typeface="Tahoma" charset="0"/>
                <a:ea typeface="ＭＳ Ｐゴシック" charset="0"/>
              </a:endParaRPr>
            </a:p>
          </p:txBody>
        </p:sp>
        <p:sp>
          <p:nvSpPr>
            <p:cNvPr id="64520" name="Rectangle 8"/>
            <p:cNvSpPr>
              <a:spLocks noChangeArrowheads="1"/>
            </p:cNvSpPr>
            <p:nvPr/>
          </p:nvSpPr>
          <p:spPr bwMode="gray">
            <a:xfrm>
              <a:off x="96" y="864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de-DE">
                <a:latin typeface="Tahoma" charset="0"/>
                <a:ea typeface="ＭＳ Ｐゴシック" charset="0"/>
              </a:endParaRPr>
            </a:p>
          </p:txBody>
        </p:sp>
        <p:pic>
          <p:nvPicPr>
            <p:cNvPr id="1034" name="Picture 14" descr="kafka_klein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" y="240"/>
              <a:ext cx="504" cy="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cy-managemen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raeuer@ph-freiburg.d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066800"/>
            <a:ext cx="7772400" cy="20574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de-DE" altLang="de-DE" sz="2800" b="1" smtClean="0"/>
              <a:t>Leseförderung als Impuls für die Schulentwicklung</a:t>
            </a:r>
            <a:r>
              <a:rPr lang="de-DE" altLang="de-DE" b="1" smtClean="0"/>
              <a:t/>
            </a:r>
            <a:br>
              <a:rPr lang="de-DE" altLang="de-DE" b="1" smtClean="0"/>
            </a:br>
            <a:r>
              <a:rPr lang="de-DE" altLang="de-DE" b="1" smtClean="0"/>
              <a:t/>
            </a:r>
            <a:br>
              <a:rPr lang="de-DE" altLang="de-DE" b="1" smtClean="0"/>
            </a:br>
            <a:r>
              <a:rPr lang="de-DE" altLang="de-DE" sz="2400" b="1" i="1" smtClean="0"/>
              <a:t>Mit dem Freiburger Vorlesenetz fächer- und jahrgangsstufenübergreifende Leseförderung initiieren</a:t>
            </a:r>
            <a:endParaRPr lang="de-DE" altLang="de-DE" b="1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267200"/>
            <a:ext cx="7772400" cy="17526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de-DE" altLang="de-DE" sz="2000" smtClean="0"/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b="1" smtClean="0"/>
              <a:t>Gerd Bräuer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smtClean="0">
                <a:hlinkClick r:id="rId3"/>
              </a:rPr>
              <a:t>www.literacy-management.com</a:t>
            </a:r>
            <a:r>
              <a:rPr lang="de-DE" altLang="de-DE" sz="20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altLang="de-DE" sz="2000" smtClean="0">
                <a:hlinkClick r:id="rId4"/>
              </a:rPr>
              <a:t>braeuer@ph-freiburg.de</a:t>
            </a:r>
            <a:r>
              <a:rPr lang="de-DE" altLang="de-DE" sz="2000" smtClean="0"/>
              <a:t> </a:t>
            </a:r>
            <a:endParaRPr lang="de-DE" altLang="de-DE" sz="24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Ausweitung des Freiburger Vorlesenetzes (2)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000" b="1" smtClean="0"/>
              <a:t/>
            </a:r>
            <a:br>
              <a:rPr lang="de-DE" altLang="de-DE" sz="2000" b="1" smtClean="0"/>
            </a:br>
            <a:r>
              <a:rPr lang="de-DE" altLang="de-DE" sz="2000" b="1" smtClean="0"/>
              <a:t>Lehrerfortbildung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Lokal/Regional: durch ansässige Lehrerbildungsinstitute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National: Selbstlernmaterial (CD-ROM, Lernportal), überregionale Workshops, Lehrer/innenaus- und -weiterbildung an der PH Freiburg (Lese/Schreibpädagogik)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International: Comenius-2.1-Projekt „Scriptorium</a:t>
            </a:r>
            <a:r>
              <a:rPr lang="de-DE" altLang="en-US" sz="2000" smtClean="0"/>
              <a:t>“</a:t>
            </a:r>
            <a:r>
              <a:rPr lang="de-DE" altLang="de-DE" sz="2000" smtClean="0"/>
              <a:t> (2005-08)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000" b="1" smtClean="0"/>
              <a:t>	Konzeptuelle Begleitung durch Schulentwickler für:</a:t>
            </a:r>
            <a:endParaRPr lang="de-DE" altLang="de-DE" sz="20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Durchführung von schulinterner Fortbildung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Aufbau von Multiplikatoren-Systemen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Aufbau von (Vor-) Lesestützpunkten</a:t>
            </a:r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6126208" presetClass="entr" presetSubtype="2361331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Aktuelles Konzept des Freiburger Vorlesenetzes (1)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Lesepädagogische Ausbildung von Studierenden an der PH Freiburg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Einsatz an Freiburger Schulen im Rahmen von Praktika und wissenschaftlichen Qualifizierungsarbeiten</a:t>
            </a:r>
            <a:br>
              <a:rPr lang="de-DE" altLang="de-DE" sz="1600" smtClean="0"/>
            </a:b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Studierende bilden im Rahmen schulischer Arbeitsgemeinschaften Schüler/innen der 6. Klassen in der ersten Phase als Vorleser/innen aus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Vgl. Ausbildungsportfolio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Unterstützung des Vorlese-Wettbewerbs bis Dezember</a:t>
            </a:r>
            <a:br>
              <a:rPr lang="de-DE" altLang="de-DE" sz="1600" smtClean="0"/>
            </a:b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Studierende bilden die Vorleser/innen in der zweiten Phase als MultiplikatorInnen aus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Vgl. Ausbildungsportfolio</a:t>
            </a:r>
            <a:br>
              <a:rPr lang="de-DE" altLang="de-DE" sz="1600" smtClean="0"/>
            </a:b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Schüler/innen organisieren selbstständig Vorlese-Aktionen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Am Schuljahresende: Auswertung und Vorbereitung des nächsten Jahrgangs der AG „Freiburger Vorlesenetz</a:t>
            </a:r>
            <a:r>
              <a:rPr lang="de-DE" altLang="en-US" sz="1800" smtClean="0"/>
              <a:t>“</a:t>
            </a:r>
            <a:endParaRPr lang="de-DE" altLang="de-DE" sz="18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Präsentation der Ergebnisse unter den Vorleser-Teams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Diskussion von Möglichkeiten und Schwierigkeiten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5929600" presetClass="entr" presetSubtype="2359359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5929600" presetClass="entr" presetSubtype="2359359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5929600" presetClass="entr" presetSubtype="2359359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5929600" presetClass="entr" presetSubtype="2359359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5929600" presetClass="entr" presetSubtype="2359359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35929600" presetClass="entr" presetSubtype="23593596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Aktuelles Konzept des Freiburger Vorlesenetzes (2)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Im neuen Schuljahr unterstützt das Team der inzwischen Siebtklässler den Vorlese-Wettbewerb der 6. Klassen</a:t>
            </a:r>
            <a:endParaRPr lang="de-DE" altLang="de-DE" sz="16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Als TutorInnen im Deutschunterricht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Mit Übungsgruppen in der Mittagspause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Mit Vorlese-Aktionen zum Nachahmen</a:t>
            </a:r>
            <a:r>
              <a:rPr lang="de-DE" altLang="de-DE" sz="1400" smtClean="0"/>
              <a:t/>
            </a:r>
            <a:br>
              <a:rPr lang="de-DE" altLang="de-DE" sz="1400" smtClean="0"/>
            </a:br>
            <a:endParaRPr lang="de-DE" altLang="de-DE" sz="14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Parallel dazu: Ausbildung von Sechstklässlern als neue Vorleser/innen für das Team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Im zweiten Halbjahr leiten sie diese Schüler/innen als Multiplikatoren an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Gemeinsame Organisation von Vorlese-Aktionen</a:t>
            </a:r>
            <a:endParaRPr lang="de-DE" altLang="de-DE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/>
              <a:t>Am Schuljahresende: Auswertung und Vorbereitung des nächsten Jahrgangs der AG „Freiburger Vorlesenetz</a:t>
            </a:r>
            <a:r>
              <a:rPr lang="de-DE" altLang="en-US" sz="1800" smtClean="0"/>
              <a:t>“</a:t>
            </a:r>
            <a:endParaRPr lang="de-DE" altLang="de-DE" sz="18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Präsentation der Ergebnisse unter den Vorleser-Teams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Diskussion von Möglichkeiten und Schwierigkeiten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600" smtClean="0"/>
              <a:t>Übergabe des Vorlesenetzes an die neuen Teams</a:t>
            </a:r>
            <a:endParaRPr lang="de-DE" altLang="de-DE" sz="14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32" presetClass="entr" presetSubtype="887505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96132" presetClass="entr" presetSubtype="887505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96132" presetClass="entr" presetSubtype="887505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96132" presetClass="entr" presetSubtype="887505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96132" presetClass="entr" presetSubtype="887505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296132" presetClass="entr" presetSubtype="887505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Methodisch-didaktischer Rahmen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000" b="1" smtClean="0"/>
              <a:t>Narratives Lernen </a:t>
            </a:r>
            <a:r>
              <a:rPr lang="de-DE" altLang="de-DE" sz="2000" smtClean="0"/>
              <a:t>(Clark/Rossiter): emotionalisiertes Verarbeiten von Wirklichkeit in erzählerischen, (nicht-)fiktionalen Strukturen</a:t>
            </a:r>
            <a:r>
              <a:rPr lang="de-DE" altLang="de-DE" sz="2000" b="1" smtClean="0"/>
              <a:t/>
            </a:r>
            <a:br>
              <a:rPr lang="de-DE" altLang="de-DE" sz="2000" b="1" smtClean="0"/>
            </a:b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Biografisches Lernen</a:t>
            </a:r>
            <a:r>
              <a:rPr lang="de-DE" altLang="de-DE" sz="2000" smtClean="0"/>
              <a:t> (Ditti/Furrer)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Wahrnehmung und Gestaltung der eigenen Lernerbiografie</a:t>
            </a:r>
            <a:br>
              <a:rPr lang="de-DE" altLang="de-DE" sz="1800" smtClean="0"/>
            </a:b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Dialogisches Lernen </a:t>
            </a:r>
            <a:r>
              <a:rPr lang="de-DE" altLang="de-DE" sz="2000" smtClean="0"/>
              <a:t>(Ruf/Gallin)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Reflektierendes Lernen in Auseinandersetzung mit Peers</a:t>
            </a:r>
            <a:br>
              <a:rPr lang="de-DE" altLang="de-DE" sz="1800" smtClean="0"/>
            </a:b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Storytelling </a:t>
            </a:r>
            <a:r>
              <a:rPr lang="de-DE" altLang="de-DE" sz="2000" smtClean="0"/>
              <a:t>(Denning)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Lernen durch sprachliches Gestalten, symbolisches Adaptieren, Anwenden, Verallgemeinern des Gelernten</a:t>
            </a:r>
            <a:endParaRPr lang="de-DE" altLang="de-DE" sz="14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32" presetClass="entr" presetSubtype="2359541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96132" presetClass="entr" presetSubtype="2359541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296132" presetClass="entr" presetSubtype="2359541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96132" presetClass="entr" presetSubtype="2359541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96132" presetClass="entr" presetSubtype="2359541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96132" presetClass="entr" presetSubtype="2359541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296132" presetClass="entr" presetSubtype="2359541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Das Ausbildungsportfolio (1)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Ich über mich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Die eigene Sozialisation als Lerner reflektieren </a:t>
            </a:r>
            <a:r>
              <a:rPr lang="de-DE" altLang="de-DE" sz="1800" i="1" smtClean="0"/>
              <a:t>(Biografisches Lernen)</a:t>
            </a:r>
            <a:endParaRPr lang="de-DE" altLang="de-DE" sz="18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Motivation für das Projekt und Identifikation mit der Ausbildung</a:t>
            </a:r>
            <a:br>
              <a:rPr lang="de-DE" altLang="de-DE" sz="1800" smtClean="0"/>
            </a:br>
            <a:endParaRPr lang="de-DE" altLang="de-DE" sz="18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Meine Arbeitsblätter</a:t>
            </a:r>
            <a:endParaRPr lang="de-DE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Arbeitsblätter: Zusammenfassung des in der Gruppe Gelernten </a:t>
            </a:r>
            <a:r>
              <a:rPr lang="de-DE" altLang="de-DE" sz="1800" i="1" smtClean="0"/>
              <a:t>(Dialogisches Lernen)</a:t>
            </a:r>
            <a:endParaRPr lang="de-DE" altLang="de-DE" sz="18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Eigene Notizen/Bilder: Individualisierte Aneignung des Gelernten </a:t>
            </a:r>
            <a:r>
              <a:rPr lang="de-DE" altLang="de-DE" sz="1800" i="1" smtClean="0"/>
              <a:t>(Storytelling)</a:t>
            </a:r>
            <a:br>
              <a:rPr lang="de-DE" altLang="de-DE" sz="1800" i="1" smtClean="0"/>
            </a:b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Was kann ich schon?</a:t>
            </a:r>
            <a:endParaRPr lang="de-DE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Bücherliste: Dokumentation des Gelesenen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Quali-Pass: Reflexion der Qualität der angezielten Kompetenzen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Fremd-Feedback für Vorlese-Aktionen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Portfolio-Bewertung: externe Einschätzung zur Qualität der reflexiven Praxis</a:t>
            </a:r>
            <a:endParaRPr lang="de-DE" altLang="de-DE" sz="14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5929600" presetClass="entr" presetSubtype="23596015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Das Ausbildungsportfolio (2)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Meine Tipps und Tricks</a:t>
            </a:r>
            <a:r>
              <a:rPr lang="de-DE" altLang="de-DE" sz="2400" b="1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Sammlung der persönlich bedeutsamsten Erkenntnisse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Individuelle Darstellung dieser Erkenntnisse</a:t>
            </a:r>
            <a:r>
              <a:rPr lang="de-DE" altLang="de-DE" sz="1800" b="1" smtClean="0"/>
              <a:t> </a:t>
            </a:r>
            <a:br>
              <a:rPr lang="de-DE" altLang="de-DE" sz="1800" b="1" smtClean="0"/>
            </a:b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Dokumente</a:t>
            </a:r>
            <a:endParaRPr lang="de-DE" altLang="de-DE" sz="2400" b="1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Die eigene Tätigkeit als Vorleser/in im gesellschaftlichen Kontext wahrnehmen</a:t>
            </a:r>
            <a:r>
              <a:rPr lang="de-DE" altLang="de-DE" sz="2000" b="1" smtClean="0"/>
              <a:t/>
            </a:r>
            <a:br>
              <a:rPr lang="de-DE" altLang="de-DE" sz="2000" b="1" smtClean="0"/>
            </a:b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Mein Vorleser-Tagebuch</a:t>
            </a:r>
            <a:endParaRPr lang="de-DE" altLang="de-DE" sz="2400" b="1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Persönlich-emotionale Reflexion des Erlebten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96132" presetClass="entr" presetSubtype="23596836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Ebenen reflexiver Praxis im Portfolio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Dokumentieren und Beschreiben</a:t>
            </a:r>
            <a:endParaRPr lang="de-DE" altLang="de-DE" sz="2400" b="1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Spuren der eigenen Tätigkeit sammeln und gestalten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Individuelle Aneignung und Sinnstiftung des Erlebten</a:t>
            </a:r>
            <a:r>
              <a:rPr lang="de-DE" altLang="de-DE" sz="1800" b="1" smtClean="0"/>
              <a:t/>
            </a:r>
            <a:br>
              <a:rPr lang="de-DE" altLang="de-DE" sz="1800" b="1" smtClean="0"/>
            </a:b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Analysieren und Bewerten</a:t>
            </a:r>
            <a:endParaRPr lang="de-DE" altLang="de-DE" sz="2400" b="1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Die Qualität des eigenen Handelns befragen und</a:t>
            </a:r>
            <a:r>
              <a:rPr lang="de-DE" altLang="de-DE" sz="1800" b="1" smtClean="0"/>
              <a:t> </a:t>
            </a:r>
            <a:r>
              <a:rPr lang="de-DE" altLang="de-DE" sz="1800" smtClean="0"/>
              <a:t>einschätzen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Leistungsvergleich mit den Peers</a:t>
            </a:r>
            <a:br>
              <a:rPr lang="de-DE" altLang="de-DE" sz="1800" smtClean="0"/>
            </a:br>
            <a:endParaRPr lang="de-DE" altLang="de-DE" sz="20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Vergleichen und Planen</a:t>
            </a:r>
            <a:endParaRPr lang="de-DE" altLang="de-DE" sz="2400" b="1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Soll-Ist-Stand für Nah-. Zwischen- und Fernziele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Nächste Schritte abstecken 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5929600" presetClass="entr" presetSubtype="2359748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5929600" presetClass="entr" presetSubtype="2359748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5929600" presetClass="entr" presetSubtype="2359748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5929600" presetClass="entr" presetSubtype="2359748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Prinzipien des Freiburger Vorlesenetzes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Autonomes Arbeiten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Das eigene Lernen im Portfolio darstellen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Vorlese-Aktionen selbstständig organisieren</a:t>
            </a:r>
            <a:r>
              <a:rPr lang="de-DE" altLang="de-DE" sz="1800" b="1" smtClean="0"/>
              <a:t/>
            </a:r>
            <a:br>
              <a:rPr lang="de-DE" altLang="de-DE" sz="1800" b="1" smtClean="0"/>
            </a:br>
            <a:endParaRPr lang="de-DE" altLang="de-DE" sz="1800" b="1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Hilfe zur Selbsthilfe</a:t>
            </a:r>
            <a:endParaRPr lang="de-DE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Durch Vorlesen zum Lesenlernen bzw. Selbstlesen anstiften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Vorbildrolle im eigenen Lebensumfeld aufbauen</a:t>
            </a:r>
            <a:br>
              <a:rPr lang="de-DE" altLang="de-DE" sz="1800" smtClean="0"/>
            </a:b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Freiwilligkeit</a:t>
            </a:r>
            <a:endParaRPr lang="de-DE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Einsicht gewinnen in die Notwendigkeit bürgerschaftlichen Engagements für Leseförderung über die eigene Jahrgangsstufe bzw. Schule hinaus</a:t>
            </a:r>
            <a:br>
              <a:rPr lang="de-DE" altLang="de-DE" sz="1800" smtClean="0"/>
            </a:br>
            <a:endParaRPr lang="de-DE" altLang="de-DE" sz="18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b="1" smtClean="0"/>
              <a:t>Multiplikatoren-Netzwerk</a:t>
            </a:r>
            <a:endParaRPr lang="de-DE" altLang="de-DE" sz="2000" smtClean="0"/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smtClean="0"/>
              <a:t>Weitergabe der Erfahrungen an neue Vorleser/inne bzw. an Peers im Freiburger Vorlesenetz</a:t>
            </a:r>
            <a:endParaRPr lang="de-DE" altLang="de-DE" sz="14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32" presetClass="entr" presetSubtype="2359826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96132" presetClass="entr" presetSubtype="2359826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96132" presetClass="entr" presetSubtype="2359826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96132" presetClass="entr" presetSubtype="2359826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296132" presetClass="entr" presetSubtype="2359826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762000"/>
            <a:ext cx="7793037" cy="609600"/>
          </a:xfrm>
        </p:spPr>
        <p:txBody>
          <a:bodyPr/>
          <a:lstStyle/>
          <a:p>
            <a:pPr eaLnBrk="1" hangingPunct="1">
              <a:defRPr/>
            </a:pPr>
            <a:r>
              <a:rPr lang="de-DE" sz="2800" b="1" smtClean="0">
                <a:ea typeface="+mj-ea"/>
              </a:rPr>
              <a:t>Ausweitung des Freiburger Vorlesenetzes (1)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4478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000" b="1" smtClean="0"/>
              <a:t/>
            </a:r>
            <a:br>
              <a:rPr lang="de-DE" altLang="de-DE" sz="2000" b="1" smtClean="0"/>
            </a:br>
            <a:r>
              <a:rPr lang="de-DE" altLang="de-DE" sz="2000" b="1" smtClean="0"/>
              <a:t>Ehemalige Vorleser/innen kooperieren mit anderen Initiativen der Leseförderung</a:t>
            </a:r>
            <a:r>
              <a:rPr lang="de-DE" altLang="de-DE" sz="2000" smtClean="0"/>
              <a:t> 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Leseclub für Erstleser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(Vor-)Lese-Paten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Leseclub für ältere/erfahrenere Leser/innen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Lese-Scouts</a:t>
            </a:r>
            <a:br>
              <a:rPr lang="de-DE" altLang="de-DE" sz="2000" smtClean="0"/>
            </a:br>
            <a:endParaRPr lang="de-DE" altLang="de-DE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 sz="2000" b="1" smtClean="0"/>
              <a:t>	Sie erschließen andere Lern-Orte in der Nachbarschaft</a:t>
            </a:r>
            <a:endParaRPr lang="de-DE" altLang="de-DE" sz="20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Andere Schulen (Schultypen)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Treffs der Hausaufgabenhilfe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Internationale Schüler-Treffs 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Kindergärten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Seniorenheime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Krankenhäuser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000" smtClean="0"/>
              <a:t>Lokales/Regionales Radio</a:t>
            </a:r>
            <a:endParaRPr lang="de-DE" altLang="de-DE" sz="1600" smtClean="0"/>
          </a:p>
          <a:p>
            <a:pPr eaLnBrk="1" hangingPunct="1">
              <a:lnSpc>
                <a:spcPct val="90000"/>
              </a:lnSpc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de-DE" altLang="de-DE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96132" presetClass="entr" presetSubtype="23599420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build="p" autoUpdateAnimBg="0"/>
    </p:bldLst>
  </p:timing>
</p:sld>
</file>

<file path=ppt/theme/theme1.xml><?xml version="1.0" encoding="utf-8"?>
<a:theme xmlns:a="http://schemas.openxmlformats.org/drawingml/2006/main" name="Übergänge">
  <a:themeElements>
    <a:clrScheme name="Übergäng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Designs\Übergänge.pot</Template>
  <TotalTime>0</TotalTime>
  <Words>197</Words>
  <Application>Microsoft Office PowerPoint</Application>
  <PresentationFormat>Bildschirmpräsentation (4:3)</PresentationFormat>
  <Paragraphs>139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Tahoma</vt:lpstr>
      <vt:lpstr>MS PGothic</vt:lpstr>
      <vt:lpstr>Arial</vt:lpstr>
      <vt:lpstr>Wingdings</vt:lpstr>
      <vt:lpstr>Übergänge</vt:lpstr>
      <vt:lpstr>Leseförderung als Impuls für die Schulentwicklung  Mit dem Freiburger Vorlesenetz fächer- und jahrgangsstufenübergreifende Leseförderung initiieren</vt:lpstr>
      <vt:lpstr>Aktuelles Konzept des Freiburger Vorlesenetzes (1)</vt:lpstr>
      <vt:lpstr>Aktuelles Konzept des Freiburger Vorlesenetzes (2)</vt:lpstr>
      <vt:lpstr>Methodisch-didaktischer Rahmen</vt:lpstr>
      <vt:lpstr>Das Ausbildungsportfolio (1)</vt:lpstr>
      <vt:lpstr>Das Ausbildungsportfolio (2)</vt:lpstr>
      <vt:lpstr>Ebenen reflexiver Praxis im Portfolio</vt:lpstr>
      <vt:lpstr>Prinzipien des Freiburger Vorlesenetzes</vt:lpstr>
      <vt:lpstr>Ausweitung des Freiburger Vorlesenetzes (1)</vt:lpstr>
      <vt:lpstr>Ausweitung des Freiburger Vorlesenetzes (2)</vt:lpstr>
    </vt:vector>
  </TitlesOfParts>
  <Company>뿿쾐뿿컰뿿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schulische Schreib- und Lesezentrum  Vorschläge für einen anderen Umgang mit Texten in der Ganztagsschule</dc:title>
  <dc:creator>Gerd Brauer</dc:creator>
  <cp:lastModifiedBy>Franziska Trischler (fr)</cp:lastModifiedBy>
  <cp:revision>90</cp:revision>
  <cp:lastPrinted>1970-01-07T22:49:04Z</cp:lastPrinted>
  <dcterms:created xsi:type="dcterms:W3CDTF">2004-09-26T16:15:42Z</dcterms:created>
  <dcterms:modified xsi:type="dcterms:W3CDTF">2016-01-15T12:24:31Z</dcterms:modified>
</cp:coreProperties>
</file>